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55"/>
  </p:notesMasterIdLst>
  <p:handoutMasterIdLst>
    <p:handoutMasterId r:id="rId56"/>
  </p:handoutMasterIdLst>
  <p:sldIdLst>
    <p:sldId id="256" r:id="rId5"/>
    <p:sldId id="434" r:id="rId6"/>
    <p:sldId id="320" r:id="rId7"/>
    <p:sldId id="435" r:id="rId8"/>
    <p:sldId id="387" r:id="rId9"/>
    <p:sldId id="388" r:id="rId10"/>
    <p:sldId id="389" r:id="rId11"/>
    <p:sldId id="436" r:id="rId12"/>
    <p:sldId id="437" r:id="rId13"/>
    <p:sldId id="314" r:id="rId14"/>
    <p:sldId id="316" r:id="rId15"/>
    <p:sldId id="318" r:id="rId16"/>
    <p:sldId id="319" r:id="rId17"/>
    <p:sldId id="325" r:id="rId18"/>
    <p:sldId id="321" r:id="rId19"/>
    <p:sldId id="322" r:id="rId20"/>
    <p:sldId id="323" r:id="rId21"/>
    <p:sldId id="324" r:id="rId22"/>
    <p:sldId id="327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326" r:id="rId41"/>
    <p:sldId id="439" r:id="rId42"/>
    <p:sldId id="440" r:id="rId43"/>
    <p:sldId id="442" r:id="rId44"/>
    <p:sldId id="444" r:id="rId45"/>
    <p:sldId id="443" r:id="rId46"/>
    <p:sldId id="438" r:id="rId47"/>
    <p:sldId id="445" r:id="rId48"/>
    <p:sldId id="446" r:id="rId49"/>
    <p:sldId id="447" r:id="rId50"/>
    <p:sldId id="449" r:id="rId51"/>
    <p:sldId id="451" r:id="rId52"/>
    <p:sldId id="450" r:id="rId53"/>
    <p:sldId id="452" r:id="rId54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FF415-04DC-4E23-9F38-E8B99422086D}" v="3221" dt="2020-10-20T07:16:45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1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872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B1BB0-800A-4501-8CA9-5E3FB1079EA9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EB9B8-5B68-45A2-AF89-DBB5F101C1F5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04BD5-4890-4E0C-AAEB-F3B997DED441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099A-1B91-4E9D-9A65-0001CF61FECC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469301-D417-4B27-BA9D-87E6BF559E09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88A32-8A15-442B-A236-53D0D920CDFC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DFA4F-ED4A-4646-AB6A-0E9C80A85B13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9CD1A-7EC3-41CC-BD12-FD15FCE20BD0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48563-51F8-4FCA-84A0-4361C094792B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41575-460F-4035-9C37-72B3DA6999B9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B10CF-B418-4050-A76A-B1D92E20DCA3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0D372-3430-48FD-90C7-D0B88DCAFDB3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70CFA-2FD1-4467-A13D-D7728B2D4FC3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A2493-4514-DE4E-B049-CB59F161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990F5-9A77-F814-6DA7-23FB377F9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14082-355D-1965-6BB5-4E85997D9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36B10-DA3B-8265-45BC-90B7C4BAC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71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6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5D79F-870A-92F4-7CF8-037C37842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5F639-C71E-9AF4-1972-1EC58500F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D128E-CB01-BD39-C6C1-2E93DE80E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8298A-EFCB-B482-9BFC-8A4F40145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4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65E8E-344B-4375-8E81-F169480CC9F2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6C955-6230-4C66-A9F0-C79CDAE2CC6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2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651A9-58E0-4EC0-8949-0256E5F222EE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E3FC5-8325-4CED-9459-3F905F424B73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E1BC1-E331-45FB-A579-7965E7D49E30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DAFE-ED8B-43E1-A0D4-76278E6899D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2/5/24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2/5/24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2/5/24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2/5/24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2/5/24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2/5/24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2/5/24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2/5/24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2/5/24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2/5/24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2/5/24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2/5/24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9: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Red-black tree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86D3-0413-8BE8-5EDE-A3D7AE1A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C80B-D67A-1506-184C-5ECD8351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345787"/>
          </a:xfrm>
        </p:spPr>
        <p:txBody>
          <a:bodyPr/>
          <a:lstStyle/>
          <a:p>
            <a:r>
              <a:rPr lang="en-US" dirty="0"/>
              <a:t>Initialization Case</a:t>
            </a:r>
          </a:p>
          <a:p>
            <a:r>
              <a:rPr lang="en-US" dirty="0"/>
              <a:t>Let’s insert 157 </a:t>
            </a:r>
          </a:p>
          <a:p>
            <a:r>
              <a:rPr lang="en-US" dirty="0"/>
              <a:t>Which color shall it be?</a:t>
            </a:r>
          </a:p>
          <a:p>
            <a:r>
              <a:rPr lang="en-US" dirty="0"/>
              <a:t>Black: the root is black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8A64CE-0FCB-2ED8-4D09-3B305BE76CE8}"/>
              </a:ext>
            </a:extLst>
          </p:cNvPr>
          <p:cNvSpPr/>
          <p:nvPr/>
        </p:nvSpPr>
        <p:spPr bwMode="auto">
          <a:xfrm>
            <a:off x="4194747" y="2881504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4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D3120-7ED6-080C-5153-2D32A68B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7274-36F2-B46C-FF51-E1B25EA5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case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DB53D-CD29-F3DC-5A9F-B84584FC5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345787"/>
          </a:xfrm>
        </p:spPr>
        <p:txBody>
          <a:bodyPr/>
          <a:lstStyle/>
          <a:p>
            <a:r>
              <a:rPr lang="en-US" dirty="0"/>
              <a:t>Let’s insert 2 </a:t>
            </a:r>
          </a:p>
          <a:p>
            <a:r>
              <a:rPr lang="en-US" dirty="0"/>
              <a:t>First try insert a red node as in regular BST and fix the violations later (why red?). This is called RB-INSERT-FIXUP</a:t>
            </a:r>
          </a:p>
          <a:p>
            <a:r>
              <a:rPr lang="en-US" dirty="0"/>
              <a:t>Is it legal?</a:t>
            </a:r>
          </a:p>
          <a:p>
            <a:r>
              <a:rPr lang="en-US" dirty="0"/>
              <a:t>Case 0: if parent is black, then no violation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924B43-177A-D49F-DD52-CE9501539EA9}"/>
              </a:ext>
            </a:extLst>
          </p:cNvPr>
          <p:cNvSpPr/>
          <p:nvPr/>
        </p:nvSpPr>
        <p:spPr bwMode="auto">
          <a:xfrm>
            <a:off x="4114800" y="2667763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8BB82C-13BF-3519-C641-BA214A7F279F}"/>
              </a:ext>
            </a:extLst>
          </p:cNvPr>
          <p:cNvSpPr/>
          <p:nvPr/>
        </p:nvSpPr>
        <p:spPr bwMode="auto">
          <a:xfrm>
            <a:off x="3544824" y="3213355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70D923-A73D-F108-4468-BA213D00838C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 bwMode="auto">
          <a:xfrm flipH="1">
            <a:off x="3935069" y="3032642"/>
            <a:ext cx="246686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80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9D933-888C-6044-B587-F68F4AE6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2088-BAF2-94B7-4943-A7CE5E7E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case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9393-2AFC-C6BD-2F9C-F3035740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345787"/>
          </a:xfrm>
        </p:spPr>
        <p:txBody>
          <a:bodyPr/>
          <a:lstStyle/>
          <a:p>
            <a:r>
              <a:rPr lang="en-US" dirty="0"/>
              <a:t>Let’s insert 50</a:t>
            </a:r>
          </a:p>
          <a:p>
            <a:r>
              <a:rPr lang="en-US" dirty="0"/>
              <a:t>Still case 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5DEC80-D0DA-5EE1-EF94-DC201DE0B57A}"/>
              </a:ext>
            </a:extLst>
          </p:cNvPr>
          <p:cNvSpPr/>
          <p:nvPr/>
        </p:nvSpPr>
        <p:spPr bwMode="auto">
          <a:xfrm>
            <a:off x="4114800" y="2667763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3070C8-D4DC-BF24-045F-F18CCA5F1450}"/>
              </a:ext>
            </a:extLst>
          </p:cNvPr>
          <p:cNvSpPr/>
          <p:nvPr/>
        </p:nvSpPr>
        <p:spPr bwMode="auto">
          <a:xfrm>
            <a:off x="3544824" y="3213355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D7B233-FCC3-C1EB-BE5D-63A7CDFDCF5A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 bwMode="auto">
          <a:xfrm flipH="1">
            <a:off x="3935069" y="3032642"/>
            <a:ext cx="246686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BE3793D-E912-3D42-A62A-2877E4157100}"/>
              </a:ext>
            </a:extLst>
          </p:cNvPr>
          <p:cNvSpPr/>
          <p:nvPr/>
        </p:nvSpPr>
        <p:spPr bwMode="auto">
          <a:xfrm>
            <a:off x="4604449" y="3213355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50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0ACA0B-716D-5798-606A-B97B6B1C4049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 bwMode="auto">
          <a:xfrm>
            <a:off x="4505045" y="3032642"/>
            <a:ext cx="166359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7E85-59C1-547F-6CF6-11783CACC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F45A-F702-9339-77AF-B640C1BB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with recoloring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1280-3E9F-E9F5-0492-4F47A284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345787"/>
          </a:xfrm>
        </p:spPr>
        <p:txBody>
          <a:bodyPr/>
          <a:lstStyle/>
          <a:p>
            <a:r>
              <a:rPr lang="en-US" dirty="0"/>
              <a:t>Let’s insert 70</a:t>
            </a:r>
          </a:p>
          <a:p>
            <a:r>
              <a:rPr lang="en-US" dirty="0"/>
              <a:t>Try insert a red node as it was BST</a:t>
            </a:r>
          </a:p>
          <a:p>
            <a:r>
              <a:rPr lang="en-US" dirty="0"/>
              <a:t>Now violating Rule 4</a:t>
            </a:r>
          </a:p>
          <a:p>
            <a:r>
              <a:rPr lang="en-US" dirty="0"/>
              <a:t>We need to change color. Which one shall we try to change?</a:t>
            </a:r>
          </a:p>
          <a:p>
            <a:r>
              <a:rPr lang="en-US" dirty="0"/>
              <a:t>Now violate Rule 5, let’s fix it</a:t>
            </a:r>
          </a:p>
          <a:p>
            <a:r>
              <a:rPr lang="en-US" dirty="0"/>
              <a:t>Case 1: If parent and the uncle are both red, change them to black, and make the grandpa red. But keep the root black.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7CD5D8-548E-941D-F220-2528FE6DB5BB}"/>
              </a:ext>
            </a:extLst>
          </p:cNvPr>
          <p:cNvSpPr/>
          <p:nvPr/>
        </p:nvSpPr>
        <p:spPr bwMode="auto">
          <a:xfrm>
            <a:off x="4260715" y="3231968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18D2CC-86CD-896F-CECC-C1FCFD2D6E98}"/>
              </a:ext>
            </a:extLst>
          </p:cNvPr>
          <p:cNvSpPr/>
          <p:nvPr/>
        </p:nvSpPr>
        <p:spPr bwMode="auto">
          <a:xfrm>
            <a:off x="3690739" y="3777560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6C1770-3257-9109-44E3-F1AF6BA2A9DA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 bwMode="auto">
          <a:xfrm flipH="1">
            <a:off x="4080984" y="3596847"/>
            <a:ext cx="246686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51A304A-A18E-73FC-6A81-39E5BD4229C5}"/>
              </a:ext>
            </a:extLst>
          </p:cNvPr>
          <p:cNvSpPr/>
          <p:nvPr/>
        </p:nvSpPr>
        <p:spPr bwMode="auto">
          <a:xfrm>
            <a:off x="4750364" y="3777560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50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436F98-D501-7726-6AA9-46D85575D9BC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 bwMode="auto">
          <a:xfrm>
            <a:off x="4650960" y="3596847"/>
            <a:ext cx="166359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8179C30-5628-9774-A423-8DBE71374D5A}"/>
              </a:ext>
            </a:extLst>
          </p:cNvPr>
          <p:cNvSpPr/>
          <p:nvPr/>
        </p:nvSpPr>
        <p:spPr bwMode="auto">
          <a:xfrm>
            <a:off x="5207564" y="4349537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6F1C8B-7E18-E959-7039-D3DCAB6CEA4A}"/>
              </a:ext>
            </a:extLst>
          </p:cNvPr>
          <p:cNvCxnSpPr>
            <a:cxnSpLocks/>
            <a:stCxn id="9" idx="1"/>
            <a:endCxn id="6" idx="5"/>
          </p:cNvCxnSpPr>
          <p:nvPr/>
        </p:nvCxnSpPr>
        <p:spPr bwMode="auto">
          <a:xfrm flipH="1" flipV="1">
            <a:off x="5140609" y="4142439"/>
            <a:ext cx="133910" cy="269701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46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2D1E-996B-5290-AC3E-4014B538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with recoloring from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3B6F-3B9D-6BE0-AA32-659208D0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as we change the grandfather to red, we need to further check whether it violates the rule</a:t>
            </a:r>
          </a:p>
          <a:p>
            <a:r>
              <a:rPr lang="en-US" dirty="0"/>
              <a:t>So we need to do RB-INSERT-FIXUP on the </a:t>
            </a:r>
            <a:r>
              <a:rPr lang="en-US" dirty="0" err="1"/>
              <a:t>grandfater</a:t>
            </a:r>
            <a:endParaRPr lang="en-US" dirty="0"/>
          </a:p>
        </p:txBody>
      </p:sp>
      <p:pic>
        <p:nvPicPr>
          <p:cNvPr id="4" name="Picture 4" descr="y">
            <a:extLst>
              <a:ext uri="{FF2B5EF4-FFF2-40B4-BE49-F238E27FC236}">
                <a16:creationId xmlns:a16="http://schemas.microsoft.com/office/drawing/2014/main" id="{042780BB-1A1F-3D5B-44F4-BC369347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65" y="2493928"/>
            <a:ext cx="4027419" cy="19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82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B1933-6387-A0C2-5A73-EEB741743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9736-1019-9AE7-EBF7-2F2BA817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with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FCBA-E2EA-6BCC-5CFC-5F62F8C1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345787"/>
          </a:xfrm>
        </p:spPr>
        <p:txBody>
          <a:bodyPr/>
          <a:lstStyle/>
          <a:p>
            <a:r>
              <a:rPr lang="en-US" dirty="0"/>
              <a:t>Try to insert 75</a:t>
            </a:r>
          </a:p>
          <a:p>
            <a:r>
              <a:rPr lang="en-US" dirty="0"/>
              <a:t>Its parent is red</a:t>
            </a:r>
          </a:p>
          <a:p>
            <a:r>
              <a:rPr lang="en-US" dirty="0"/>
              <a:t>What is the color of its uncle?</a:t>
            </a:r>
          </a:p>
          <a:p>
            <a:pPr lvl="1"/>
            <a:r>
              <a:rPr lang="en-US" dirty="0"/>
              <a:t>Black: NIL leaf node</a:t>
            </a:r>
          </a:p>
          <a:p>
            <a:r>
              <a:rPr lang="en-US" dirty="0"/>
              <a:t>Violate Rule 4</a:t>
            </a:r>
          </a:p>
          <a:p>
            <a:r>
              <a:rPr lang="en-US" dirty="0"/>
              <a:t>Let first try changing colors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C34193-A7BA-529E-EA31-91B4B52D5DFB}"/>
              </a:ext>
            </a:extLst>
          </p:cNvPr>
          <p:cNvSpPr/>
          <p:nvPr/>
        </p:nvSpPr>
        <p:spPr bwMode="auto">
          <a:xfrm>
            <a:off x="4114800" y="2667763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4821DC-2711-22BC-7697-CED1DE877516}"/>
              </a:ext>
            </a:extLst>
          </p:cNvPr>
          <p:cNvSpPr/>
          <p:nvPr/>
        </p:nvSpPr>
        <p:spPr bwMode="auto">
          <a:xfrm>
            <a:off x="3544824" y="3213355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DE05D6-6F02-48EB-6A6E-BEC1245B9906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 bwMode="auto">
          <a:xfrm flipH="1">
            <a:off x="3935069" y="3032642"/>
            <a:ext cx="246686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1AAC28E-3180-E0AB-A00A-F26A25E72948}"/>
              </a:ext>
            </a:extLst>
          </p:cNvPr>
          <p:cNvSpPr/>
          <p:nvPr/>
        </p:nvSpPr>
        <p:spPr bwMode="auto">
          <a:xfrm>
            <a:off x="4604449" y="3213355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50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624A6D-C401-9E8F-D7B4-F40AF5D02844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 bwMode="auto">
          <a:xfrm>
            <a:off x="4505045" y="3032642"/>
            <a:ext cx="166359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730829B-953D-C776-D699-A1B78EA53090}"/>
              </a:ext>
            </a:extLst>
          </p:cNvPr>
          <p:cNvSpPr/>
          <p:nvPr/>
        </p:nvSpPr>
        <p:spPr bwMode="auto">
          <a:xfrm>
            <a:off x="5061649" y="3785332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0EB336-B093-A3B6-3408-9E336EA0F23C}"/>
              </a:ext>
            </a:extLst>
          </p:cNvPr>
          <p:cNvCxnSpPr>
            <a:cxnSpLocks/>
            <a:stCxn id="9" idx="1"/>
            <a:endCxn id="6" idx="5"/>
          </p:cNvCxnSpPr>
          <p:nvPr/>
        </p:nvCxnSpPr>
        <p:spPr bwMode="auto">
          <a:xfrm flipH="1" flipV="1">
            <a:off x="4994694" y="3578234"/>
            <a:ext cx="133910" cy="269701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3273BDE-7CAB-9BA7-5BF0-59D118E7215F}"/>
              </a:ext>
            </a:extLst>
          </p:cNvPr>
          <p:cNvSpPr/>
          <p:nvPr/>
        </p:nvSpPr>
        <p:spPr bwMode="auto">
          <a:xfrm>
            <a:off x="5483204" y="4391466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82787-3F90-D47D-2151-0ED7E0D2C277}"/>
              </a:ext>
            </a:extLst>
          </p:cNvPr>
          <p:cNvCxnSpPr>
            <a:cxnSpLocks/>
            <a:stCxn id="11" idx="0"/>
            <a:endCxn id="9" idx="5"/>
          </p:cNvCxnSpPr>
          <p:nvPr/>
        </p:nvCxnSpPr>
        <p:spPr bwMode="auto">
          <a:xfrm flipH="1" flipV="1">
            <a:off x="5451894" y="4150211"/>
            <a:ext cx="259910" cy="241255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076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2C46-3ED4-BAFC-8939-04B6C711F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C6C2-393E-2D73-A45B-3C20A403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with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B702-36C8-29F5-08BC-50CB78B86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345787"/>
          </a:xfrm>
        </p:spPr>
        <p:txBody>
          <a:bodyPr/>
          <a:lstStyle/>
          <a:p>
            <a:r>
              <a:rPr lang="en-US" dirty="0"/>
              <a:t>Is the following RBT legal?</a:t>
            </a:r>
          </a:p>
          <a:p>
            <a:r>
              <a:rPr lang="en-US" dirty="0"/>
              <a:t>Rule 4 passes</a:t>
            </a:r>
          </a:p>
          <a:p>
            <a:r>
              <a:rPr lang="en-US" dirty="0"/>
              <a:t>Rule 5?</a:t>
            </a:r>
          </a:p>
          <a:p>
            <a:pPr lvl="1"/>
            <a:r>
              <a:rPr lang="en-US" dirty="0"/>
              <a:t>Path 27-&gt;50-&gt;NIL has less black nodes</a:t>
            </a:r>
          </a:p>
          <a:p>
            <a:r>
              <a:rPr lang="en-US" dirty="0"/>
              <a:t>We can not simply change colors in this case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ECBF92-6B9D-9219-750C-81D895B5A017}"/>
              </a:ext>
            </a:extLst>
          </p:cNvPr>
          <p:cNvSpPr/>
          <p:nvPr/>
        </p:nvSpPr>
        <p:spPr bwMode="auto">
          <a:xfrm>
            <a:off x="4114800" y="2667763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916B44-3171-D819-2E6E-E5ECD22A7CD8}"/>
              </a:ext>
            </a:extLst>
          </p:cNvPr>
          <p:cNvSpPr/>
          <p:nvPr/>
        </p:nvSpPr>
        <p:spPr bwMode="auto">
          <a:xfrm>
            <a:off x="3544824" y="3213355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ADAE04-F1A8-BE3B-4D88-ED68F82DD308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 bwMode="auto">
          <a:xfrm flipH="1">
            <a:off x="3935069" y="3032642"/>
            <a:ext cx="246686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CFE5E0F-1E97-387B-2752-C1E5525E1FC1}"/>
              </a:ext>
            </a:extLst>
          </p:cNvPr>
          <p:cNvSpPr/>
          <p:nvPr/>
        </p:nvSpPr>
        <p:spPr bwMode="auto">
          <a:xfrm>
            <a:off x="4604449" y="3213355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50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9121D2-A097-637D-AA04-59D542DEA9F6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 bwMode="auto">
          <a:xfrm>
            <a:off x="4505045" y="3032642"/>
            <a:ext cx="166359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0B801BE-901A-3B94-B3C8-0EF07471C009}"/>
              </a:ext>
            </a:extLst>
          </p:cNvPr>
          <p:cNvSpPr/>
          <p:nvPr/>
        </p:nvSpPr>
        <p:spPr bwMode="auto">
          <a:xfrm>
            <a:off x="5061649" y="3785332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EBB4EC-1D46-445B-FAAC-9B62A9C28158}"/>
              </a:ext>
            </a:extLst>
          </p:cNvPr>
          <p:cNvCxnSpPr>
            <a:cxnSpLocks/>
            <a:stCxn id="9" idx="1"/>
            <a:endCxn id="6" idx="5"/>
          </p:cNvCxnSpPr>
          <p:nvPr/>
        </p:nvCxnSpPr>
        <p:spPr bwMode="auto">
          <a:xfrm flipH="1" flipV="1">
            <a:off x="4994694" y="3578234"/>
            <a:ext cx="133910" cy="269701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A6EAEC5-F856-76E5-3CF2-5C50817BF890}"/>
              </a:ext>
            </a:extLst>
          </p:cNvPr>
          <p:cNvSpPr/>
          <p:nvPr/>
        </p:nvSpPr>
        <p:spPr bwMode="auto">
          <a:xfrm>
            <a:off x="5483204" y="4391466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BD6C3-7499-B105-5B3C-0C77CB587224}"/>
              </a:ext>
            </a:extLst>
          </p:cNvPr>
          <p:cNvCxnSpPr>
            <a:cxnSpLocks/>
            <a:stCxn id="11" idx="0"/>
            <a:endCxn id="9" idx="5"/>
          </p:cNvCxnSpPr>
          <p:nvPr/>
        </p:nvCxnSpPr>
        <p:spPr bwMode="auto">
          <a:xfrm flipH="1" flipV="1">
            <a:off x="5451894" y="4150211"/>
            <a:ext cx="259910" cy="241255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89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5D0C2-98DD-123B-5083-90F30A0D1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8B24-5DAF-8DD9-3EF7-A398F0D0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with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77FC-B617-3BF3-0A78-7C55339A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345787"/>
          </a:xfrm>
        </p:spPr>
        <p:txBody>
          <a:bodyPr/>
          <a:lstStyle/>
          <a:p>
            <a:r>
              <a:rPr lang="en-US" dirty="0"/>
              <a:t>Fixes up this case</a:t>
            </a:r>
          </a:p>
          <a:p>
            <a:r>
              <a:rPr lang="en-US" dirty="0"/>
              <a:t>Still want the parent to change color for Rule 4</a:t>
            </a:r>
          </a:p>
          <a:p>
            <a:r>
              <a:rPr lang="en-US" dirty="0"/>
              <a:t>Instead of only playing with colors let’s do rotation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EE73B0-AA57-6AD4-DA12-86377292B446}"/>
              </a:ext>
            </a:extLst>
          </p:cNvPr>
          <p:cNvSpPr/>
          <p:nvPr/>
        </p:nvSpPr>
        <p:spPr bwMode="auto">
          <a:xfrm>
            <a:off x="4114800" y="2667763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742B10-C032-EC3E-4DCD-0C1DE32E9955}"/>
              </a:ext>
            </a:extLst>
          </p:cNvPr>
          <p:cNvSpPr/>
          <p:nvPr/>
        </p:nvSpPr>
        <p:spPr bwMode="auto">
          <a:xfrm>
            <a:off x="3544824" y="3213355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F2C2DD-D942-14AC-5E24-6EB7CAEBE04B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 bwMode="auto">
          <a:xfrm flipH="1">
            <a:off x="3935069" y="3032642"/>
            <a:ext cx="246686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A09D4E2-DCB7-7CBE-ACB9-71FD42820224}"/>
              </a:ext>
            </a:extLst>
          </p:cNvPr>
          <p:cNvSpPr/>
          <p:nvPr/>
        </p:nvSpPr>
        <p:spPr bwMode="auto">
          <a:xfrm>
            <a:off x="4604449" y="3213355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50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7010CE-DDB5-C8F8-750C-C9217F0BCE7F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 bwMode="auto">
          <a:xfrm>
            <a:off x="4505045" y="3032642"/>
            <a:ext cx="166359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E426CA6-A50B-C0DD-57E1-FEA7179708DF}"/>
              </a:ext>
            </a:extLst>
          </p:cNvPr>
          <p:cNvSpPr/>
          <p:nvPr/>
        </p:nvSpPr>
        <p:spPr bwMode="auto">
          <a:xfrm>
            <a:off x="5061649" y="3785332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05C40-F56C-EEF5-1411-EB8F9783A80B}"/>
              </a:ext>
            </a:extLst>
          </p:cNvPr>
          <p:cNvCxnSpPr>
            <a:cxnSpLocks/>
            <a:stCxn id="9" idx="1"/>
            <a:endCxn id="6" idx="5"/>
          </p:cNvCxnSpPr>
          <p:nvPr/>
        </p:nvCxnSpPr>
        <p:spPr bwMode="auto">
          <a:xfrm flipH="1" flipV="1">
            <a:off x="4994694" y="3578234"/>
            <a:ext cx="133910" cy="269701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EA12F99-C0C9-F445-C1C4-B82EC4046954}"/>
              </a:ext>
            </a:extLst>
          </p:cNvPr>
          <p:cNvSpPr/>
          <p:nvPr/>
        </p:nvSpPr>
        <p:spPr bwMode="auto">
          <a:xfrm>
            <a:off x="5483204" y="4391466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85195B-77AE-8A34-B527-72FE8DED74F2}"/>
              </a:ext>
            </a:extLst>
          </p:cNvPr>
          <p:cNvCxnSpPr>
            <a:cxnSpLocks/>
            <a:stCxn id="11" idx="0"/>
            <a:endCxn id="9" idx="5"/>
          </p:cNvCxnSpPr>
          <p:nvPr/>
        </p:nvCxnSpPr>
        <p:spPr bwMode="auto">
          <a:xfrm flipH="1" flipV="1">
            <a:off x="5451894" y="4150211"/>
            <a:ext cx="259910" cy="241255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191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879 0.12098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06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1BC38-8990-603C-17C1-DDA042F2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28D1-B02D-DB09-ADAD-D4C603F0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with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97AA4-CBE3-7029-EA8E-BDBA7E40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345787"/>
          </a:xfrm>
        </p:spPr>
        <p:txBody>
          <a:bodyPr/>
          <a:lstStyle/>
          <a:p>
            <a:r>
              <a:rPr lang="en-US" dirty="0"/>
              <a:t>In this example, we can change the colors of </a:t>
            </a:r>
            <a:r>
              <a:rPr lang="en-US" dirty="0" err="1"/>
              <a:t>z.p</a:t>
            </a:r>
            <a:r>
              <a:rPr lang="en-US" dirty="0"/>
              <a:t> and </a:t>
            </a:r>
            <a:r>
              <a:rPr lang="en-US" dirty="0" err="1"/>
              <a:t>z.p.p</a:t>
            </a:r>
            <a:r>
              <a:rPr lang="en-US" dirty="0"/>
              <a:t>, then do a left-rotation</a:t>
            </a:r>
          </a:p>
          <a:p>
            <a:r>
              <a:rPr lang="en-US" dirty="0"/>
              <a:t>In general, which rotation to take is determined by the direction of trees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6DD4CC-3F31-D2FC-7A29-E6F6F5411DC8}"/>
              </a:ext>
            </a:extLst>
          </p:cNvPr>
          <p:cNvSpPr/>
          <p:nvPr/>
        </p:nvSpPr>
        <p:spPr bwMode="auto">
          <a:xfrm>
            <a:off x="3739956" y="2571750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96C594-A6E1-F5C7-7E99-7A456E026AAD}"/>
              </a:ext>
            </a:extLst>
          </p:cNvPr>
          <p:cNvSpPr/>
          <p:nvPr/>
        </p:nvSpPr>
        <p:spPr bwMode="auto">
          <a:xfrm>
            <a:off x="3169980" y="3117342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BB317-F809-2C53-D7F2-5F1D56F41A81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 bwMode="auto">
          <a:xfrm flipH="1">
            <a:off x="3560225" y="2936629"/>
            <a:ext cx="246686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6F816D8-2124-0CD6-68C2-2738574D716E}"/>
              </a:ext>
            </a:extLst>
          </p:cNvPr>
          <p:cNvSpPr/>
          <p:nvPr/>
        </p:nvSpPr>
        <p:spPr bwMode="auto">
          <a:xfrm>
            <a:off x="3901603" y="3761334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50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9A309-B3D4-BDC0-E7DA-FDB3A96CEFEB}"/>
              </a:ext>
            </a:extLst>
          </p:cNvPr>
          <p:cNvSpPr/>
          <p:nvPr/>
        </p:nvSpPr>
        <p:spPr bwMode="auto">
          <a:xfrm>
            <a:off x="4358803" y="3179945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C9C334-777B-F278-1603-550B33E10C48}"/>
              </a:ext>
            </a:extLst>
          </p:cNvPr>
          <p:cNvSpPr/>
          <p:nvPr/>
        </p:nvSpPr>
        <p:spPr bwMode="auto">
          <a:xfrm>
            <a:off x="4816003" y="3864116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2B163E-CE7B-17ED-93EA-4952185F2C75}"/>
              </a:ext>
            </a:extLst>
          </p:cNvPr>
          <p:cNvCxnSpPr>
            <a:cxnSpLocks/>
            <a:stCxn id="11" idx="0"/>
            <a:endCxn id="9" idx="5"/>
          </p:cNvCxnSpPr>
          <p:nvPr/>
        </p:nvCxnSpPr>
        <p:spPr bwMode="auto">
          <a:xfrm flipH="1" flipV="1">
            <a:off x="4749048" y="3544824"/>
            <a:ext cx="295555" cy="319292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57770E-B1E8-4FF3-665C-19DA6788B615}"/>
              </a:ext>
            </a:extLst>
          </p:cNvPr>
          <p:cNvCxnSpPr>
            <a:cxnSpLocks/>
            <a:stCxn id="6" idx="7"/>
            <a:endCxn id="9" idx="3"/>
          </p:cNvCxnSpPr>
          <p:nvPr/>
        </p:nvCxnSpPr>
        <p:spPr bwMode="auto">
          <a:xfrm flipV="1">
            <a:off x="4291848" y="3544824"/>
            <a:ext cx="133910" cy="279113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1943BA-26A6-812F-17A8-498E9BF0B8CF}"/>
              </a:ext>
            </a:extLst>
          </p:cNvPr>
          <p:cNvCxnSpPr>
            <a:cxnSpLocks/>
            <a:stCxn id="9" idx="1"/>
            <a:endCxn id="4" idx="5"/>
          </p:cNvCxnSpPr>
          <p:nvPr/>
        </p:nvCxnSpPr>
        <p:spPr bwMode="auto">
          <a:xfrm flipH="1" flipV="1">
            <a:off x="4130201" y="2936629"/>
            <a:ext cx="295557" cy="305919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7A6F4CB-983B-C1E9-2B10-E7CE77C2672E}"/>
              </a:ext>
            </a:extLst>
          </p:cNvPr>
          <p:cNvSpPr/>
          <p:nvPr/>
        </p:nvSpPr>
        <p:spPr bwMode="auto">
          <a:xfrm>
            <a:off x="1065886" y="2262758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3D8BD8-E3F1-A88E-BB6C-74ADAF1875CF}"/>
              </a:ext>
            </a:extLst>
          </p:cNvPr>
          <p:cNvSpPr/>
          <p:nvPr/>
        </p:nvSpPr>
        <p:spPr bwMode="auto">
          <a:xfrm>
            <a:off x="495910" y="2808350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A88C22-D952-42F4-B5F4-3D7235E6E8E2}"/>
              </a:ext>
            </a:extLst>
          </p:cNvPr>
          <p:cNvCxnSpPr>
            <a:cxnSpLocks/>
            <a:stCxn id="22" idx="3"/>
            <a:endCxn id="23" idx="7"/>
          </p:cNvCxnSpPr>
          <p:nvPr/>
        </p:nvCxnSpPr>
        <p:spPr bwMode="auto">
          <a:xfrm flipH="1">
            <a:off x="886155" y="2627637"/>
            <a:ext cx="246686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6E7551-5F7C-E4B5-B4D8-E8C7CB07479B}"/>
              </a:ext>
            </a:extLst>
          </p:cNvPr>
          <p:cNvSpPr/>
          <p:nvPr/>
        </p:nvSpPr>
        <p:spPr bwMode="auto">
          <a:xfrm>
            <a:off x="1555535" y="2808350"/>
            <a:ext cx="457200" cy="4274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50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6E8B1C-77D8-31D8-0C77-DA120069E314}"/>
              </a:ext>
            </a:extLst>
          </p:cNvPr>
          <p:cNvCxnSpPr>
            <a:cxnSpLocks/>
            <a:stCxn id="22" idx="5"/>
            <a:endCxn id="25" idx="1"/>
          </p:cNvCxnSpPr>
          <p:nvPr/>
        </p:nvCxnSpPr>
        <p:spPr bwMode="auto">
          <a:xfrm>
            <a:off x="1456131" y="2627637"/>
            <a:ext cx="166359" cy="24331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E4DE709-4BAA-F7A5-A06F-55CCDAE90507}"/>
              </a:ext>
            </a:extLst>
          </p:cNvPr>
          <p:cNvSpPr/>
          <p:nvPr/>
        </p:nvSpPr>
        <p:spPr bwMode="auto">
          <a:xfrm>
            <a:off x="2012735" y="3380327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70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887573-47C6-6713-B670-DEC00FE4C98E}"/>
              </a:ext>
            </a:extLst>
          </p:cNvPr>
          <p:cNvCxnSpPr>
            <a:cxnSpLocks/>
            <a:stCxn id="27" idx="1"/>
            <a:endCxn id="25" idx="5"/>
          </p:cNvCxnSpPr>
          <p:nvPr/>
        </p:nvCxnSpPr>
        <p:spPr bwMode="auto">
          <a:xfrm flipH="1" flipV="1">
            <a:off x="1945780" y="3173229"/>
            <a:ext cx="133910" cy="269701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9DC89B4-2090-8C4E-4C46-C92A1522D6D2}"/>
              </a:ext>
            </a:extLst>
          </p:cNvPr>
          <p:cNvSpPr/>
          <p:nvPr/>
        </p:nvSpPr>
        <p:spPr bwMode="auto">
          <a:xfrm>
            <a:off x="2434290" y="3986461"/>
            <a:ext cx="457200" cy="4274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75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B95A40-E6F7-6F72-FDE5-F9D31295A46C}"/>
              </a:ext>
            </a:extLst>
          </p:cNvPr>
          <p:cNvCxnSpPr>
            <a:cxnSpLocks/>
            <a:stCxn id="29" idx="0"/>
            <a:endCxn id="27" idx="5"/>
          </p:cNvCxnSpPr>
          <p:nvPr/>
        </p:nvCxnSpPr>
        <p:spPr bwMode="auto">
          <a:xfrm flipH="1" flipV="1">
            <a:off x="2402980" y="3745206"/>
            <a:ext cx="259910" cy="241255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8261446D-44F5-8477-DB88-3DAAD4C9A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37" y="1828141"/>
            <a:ext cx="3270253" cy="1173297"/>
          </a:xfrm>
          <a:prstGeom prst="rect">
            <a:avLst/>
          </a:prstGeom>
        </p:spPr>
      </p:pic>
      <p:sp>
        <p:nvSpPr>
          <p:cNvPr id="32" name="Right Arrow 31">
            <a:extLst>
              <a:ext uri="{FF2B5EF4-FFF2-40B4-BE49-F238E27FC236}">
                <a16:creationId xmlns:a16="http://schemas.microsoft.com/office/drawing/2014/main" id="{9AF62446-59D7-3901-59DA-B1BE0AF4663F}"/>
              </a:ext>
            </a:extLst>
          </p:cNvPr>
          <p:cNvSpPr/>
          <p:nvPr/>
        </p:nvSpPr>
        <p:spPr bwMode="auto">
          <a:xfrm>
            <a:off x="2464955" y="3117342"/>
            <a:ext cx="462180" cy="325588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" name="Picture 7" descr="x">
            <a:extLst>
              <a:ext uri="{FF2B5EF4-FFF2-40B4-BE49-F238E27FC236}">
                <a16:creationId xmlns:a16="http://schemas.microsoft.com/office/drawing/2014/main" id="{B0CDD7CE-7920-8FBA-971A-C74CCB59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9" y="2895193"/>
            <a:ext cx="6877636" cy="169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7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C72B-7F9D-7E52-CC8E-4A459779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 we go to the next iteration for fixup?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56A7-CD92-4E4F-EE93-00ED93F9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 1, we need, because the node c is red and may be conflict with the previous ones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rotation case, we can end here, as it does not introduce new conflicts</a:t>
            </a:r>
          </a:p>
        </p:txBody>
      </p:sp>
      <p:pic>
        <p:nvPicPr>
          <p:cNvPr id="4" name="Picture 7" descr="x">
            <a:extLst>
              <a:ext uri="{FF2B5EF4-FFF2-40B4-BE49-F238E27FC236}">
                <a16:creationId xmlns:a16="http://schemas.microsoft.com/office/drawing/2014/main" id="{2A8463BE-DE75-A902-B62A-1CD7D051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7" y="3083699"/>
            <a:ext cx="6877636" cy="169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y">
            <a:extLst>
              <a:ext uri="{FF2B5EF4-FFF2-40B4-BE49-F238E27FC236}">
                <a16:creationId xmlns:a16="http://schemas.microsoft.com/office/drawing/2014/main" id="{47C77C89-5A4F-AD09-8410-78B7FDA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47" y="1067292"/>
            <a:ext cx="28067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00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57B9-31F2-7521-B216-2CD561DE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binary search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85E5-421B-11B4-4808-AFBE995F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problem is on how to balance a BST so that its height is under control</a:t>
            </a:r>
          </a:p>
          <a:p>
            <a:r>
              <a:rPr lang="en-US" dirty="0"/>
              <a:t>Too expensive balancing will cost run time overhead on insertion and deletion</a:t>
            </a:r>
          </a:p>
          <a:p>
            <a:r>
              <a:rPr lang="en-US" dirty="0"/>
              <a:t>Tons of research and data structures have been proposed</a:t>
            </a:r>
          </a:p>
          <a:p>
            <a:r>
              <a:rPr lang="en-US" dirty="0"/>
              <a:t>Red-black tree is among the most famous ones</a:t>
            </a:r>
          </a:p>
          <a:p>
            <a:pPr lvl="1"/>
            <a:r>
              <a:rPr lang="en-US" dirty="0"/>
              <a:t>Usually the implementation of std::set and std::map</a:t>
            </a:r>
          </a:p>
          <a:p>
            <a:pPr lvl="1"/>
            <a:endParaRPr lang="en-US" dirty="0"/>
          </a:p>
          <a:p>
            <a:r>
              <a:rPr lang="en-US" dirty="0"/>
              <a:t>In this class, we don’t require you to memorize the insert and delete procedures</a:t>
            </a:r>
          </a:p>
          <a:p>
            <a:pPr lvl="1"/>
            <a:r>
              <a:rPr lang="en-US" dirty="0"/>
              <a:t>When given a real case, you shall be able to find the procedures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8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1" descr="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15704"/>
            <a:ext cx="5019675" cy="18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Given the following red-black tree, we will make a number of insertions</a:t>
            </a:r>
          </a:p>
        </p:txBody>
      </p:sp>
    </p:spTree>
    <p:extLst>
      <p:ext uri="{BB962C8B-B14F-4D97-AF65-F5344CB8AC3E}">
        <p14:creationId xmlns:p14="http://schemas.microsoft.com/office/powerpoint/2010/main" val="236398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16894"/>
            <a:ext cx="5019675" cy="183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Adding 46 creates a red-red pair which can be corrected with a single rotation</a:t>
            </a:r>
          </a:p>
        </p:txBody>
      </p:sp>
    </p:spTree>
    <p:extLst>
      <p:ext uri="{BB962C8B-B14F-4D97-AF65-F5344CB8AC3E}">
        <p14:creationId xmlns:p14="http://schemas.microsoft.com/office/powerpoint/2010/main" val="80977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15704"/>
            <a:ext cx="5019675" cy="18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Because the pivot is still black, we are finished</a:t>
            </a:r>
          </a:p>
        </p:txBody>
      </p:sp>
    </p:spTree>
    <p:extLst>
      <p:ext uri="{BB962C8B-B14F-4D97-AF65-F5344CB8AC3E}">
        <p14:creationId xmlns:p14="http://schemas.microsoft.com/office/powerpoint/2010/main" val="2699302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15704"/>
            <a:ext cx="5019675" cy="18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Similarly, adding 5 requires a single rotation</a:t>
            </a:r>
          </a:p>
        </p:txBody>
      </p:sp>
    </p:spTree>
    <p:extLst>
      <p:ext uri="{BB962C8B-B14F-4D97-AF65-F5344CB8AC3E}">
        <p14:creationId xmlns:p14="http://schemas.microsoft.com/office/powerpoint/2010/main" val="243382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9" descr="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15704"/>
            <a:ext cx="5019675" cy="18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Which again, does not require any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326657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15704"/>
            <a:ext cx="5019675" cy="18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Adding 10 allows us to simply swap the colour of the grand parent and the parent and the parent’s sibling</a:t>
            </a:r>
          </a:p>
        </p:txBody>
      </p:sp>
    </p:spTree>
    <p:extLst>
      <p:ext uri="{BB962C8B-B14F-4D97-AF65-F5344CB8AC3E}">
        <p14:creationId xmlns:p14="http://schemas.microsoft.com/office/powerpoint/2010/main" val="180884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Because the parent of 5 is black, we are finished</a:t>
            </a:r>
          </a:p>
        </p:txBody>
      </p:sp>
      <p:pic>
        <p:nvPicPr>
          <p:cNvPr id="55300" name="Picture 14" descr="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15704"/>
            <a:ext cx="5019675" cy="18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63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Adding 90 again requires us to swap the colours of the grandparent and its two children</a:t>
            </a:r>
          </a:p>
        </p:txBody>
      </p:sp>
      <p:pic>
        <p:nvPicPr>
          <p:cNvPr id="56324" name="Picture 4" descr="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15703"/>
            <a:ext cx="507444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92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This causes a red-red parent-child pair, which now requires a rotation</a:t>
            </a:r>
          </a:p>
        </p:txBody>
      </p:sp>
      <p:pic>
        <p:nvPicPr>
          <p:cNvPr id="57348" name="Picture 4" descr="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91" y="1815703"/>
            <a:ext cx="507444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373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rotation does not require any subsequent modifications, so we are finished</a:t>
            </a:r>
          </a:p>
        </p:txBody>
      </p:sp>
      <p:pic>
        <p:nvPicPr>
          <p:cNvPr id="58372" name="Picture 4" descr="d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91" y="1815703"/>
            <a:ext cx="507444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1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D513-F5C6-ED24-345C-2C30E847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RB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378D-7FCC-D983-476F-91C0C8966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1: Every node is either red or black</a:t>
            </a:r>
          </a:p>
          <a:p>
            <a:r>
              <a:rPr lang="en-US" dirty="0"/>
              <a:t>Rule 2: The root is black</a:t>
            </a:r>
          </a:p>
          <a:p>
            <a:r>
              <a:rPr lang="en-US" dirty="0"/>
              <a:t>Rule 3: Every leaf (NIL) is black</a:t>
            </a:r>
          </a:p>
          <a:p>
            <a:r>
              <a:rPr lang="en-US" dirty="0"/>
              <a:t>Rule 4: If a node is red, then both its children are black</a:t>
            </a:r>
          </a:p>
          <a:p>
            <a:r>
              <a:rPr lang="en-US" dirty="0"/>
              <a:t>Rule 5: For each node, all simple path from the node to descendant leaves contains the same number of black nodes</a:t>
            </a:r>
          </a:p>
          <a:p>
            <a:endParaRPr lang="en-US" dirty="0"/>
          </a:p>
          <a:p>
            <a:r>
              <a:rPr lang="en-US" dirty="0"/>
              <a:t>Rule 4 and rule 5 triggers the dynamic balancing</a:t>
            </a:r>
          </a:p>
        </p:txBody>
      </p:sp>
    </p:spTree>
    <p:extLst>
      <p:ext uri="{BB962C8B-B14F-4D97-AF65-F5344CB8AC3E}">
        <p14:creationId xmlns:p14="http://schemas.microsoft.com/office/powerpoint/2010/main" val="356011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Inserting 95 requires a single rotation</a:t>
            </a:r>
          </a:p>
        </p:txBody>
      </p:sp>
      <p:pic>
        <p:nvPicPr>
          <p:cNvPr id="59396" name="Picture 4" descr="d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91" y="1815703"/>
            <a:ext cx="507444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880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And consequently, we are finished</a:t>
            </a:r>
          </a:p>
        </p:txBody>
      </p:sp>
      <p:pic>
        <p:nvPicPr>
          <p:cNvPr id="60420" name="Picture 5" descr="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2" y="1815703"/>
            <a:ext cx="507444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41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Adding 99 requires us to swap the colours of its grandparent and the grandparent’s children </a:t>
            </a:r>
          </a:p>
        </p:txBody>
      </p:sp>
      <p:pic>
        <p:nvPicPr>
          <p:cNvPr id="61444" name="Picture 4" descr="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2" y="1812131"/>
            <a:ext cx="507444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8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This causes another red-red child-parent conflict between 85 and 90 which must be fixed, again by swapping colours </a:t>
            </a:r>
          </a:p>
        </p:txBody>
      </p:sp>
      <p:pic>
        <p:nvPicPr>
          <p:cNvPr id="62468" name="Picture 4" descr="d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2" y="1812131"/>
            <a:ext cx="507444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73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This results in another red-red parent-child conflict, this time, requiring a rotation</a:t>
            </a:r>
          </a:p>
        </p:txBody>
      </p:sp>
      <p:pic>
        <p:nvPicPr>
          <p:cNvPr id="63492" name="Picture 4" descr="d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2" y="1815703"/>
            <a:ext cx="507444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42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 of Insertions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Thus, the rotation solves the problem</a:t>
            </a:r>
          </a:p>
        </p:txBody>
      </p:sp>
      <p:pic>
        <p:nvPicPr>
          <p:cNvPr id="64516" name="Picture 5" descr="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815703"/>
            <a:ext cx="5397104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680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602E-DB74-5659-4B8C-5D987891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 complexity of RB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281E0-D518-932A-0F1F-6B4FC5A6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worst-case running time complexity?</a:t>
            </a:r>
          </a:p>
          <a:p>
            <a:r>
              <a:rPr lang="en-US" dirty="0"/>
              <a:t>The height of an RB tree is O(log n)</a:t>
            </a:r>
          </a:p>
          <a:p>
            <a:r>
              <a:rPr lang="en-US" dirty="0"/>
              <a:t>Our insert terminates after rotation case, where each rotation takes O(1) time</a:t>
            </a:r>
          </a:p>
          <a:p>
            <a:r>
              <a:rPr lang="en-US" dirty="0"/>
              <a:t>For the recoloring case, each time z moves two level up the tree. And the coloring operation takes O(1) time</a:t>
            </a:r>
          </a:p>
          <a:p>
            <a:endParaRPr lang="en-US" dirty="0"/>
          </a:p>
          <a:p>
            <a:r>
              <a:rPr lang="en-US" dirty="0"/>
              <a:t>RB tree insertion is O(log 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7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3D2F-C9E1-3E2F-6DF4-51ECEB26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BDD6-C7F5-7CB9-59D0-63AE63F23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Deletion following the same ideology</a:t>
            </a:r>
          </a:p>
          <a:p>
            <a:pPr lvl="1"/>
            <a:r>
              <a:rPr lang="en-US" dirty="0"/>
              <a:t>Do a BST deletion first and then fixup the violations</a:t>
            </a:r>
          </a:p>
          <a:p>
            <a:r>
              <a:rPr lang="en-US" dirty="0"/>
              <a:t>In which case do we need to fixup?</a:t>
            </a:r>
          </a:p>
          <a:p>
            <a:endParaRPr lang="en-US" dirty="0"/>
          </a:p>
          <a:p>
            <a:r>
              <a:rPr lang="en-US" dirty="0"/>
              <a:t>In BST deletion, if z is leaf, we just delete it.</a:t>
            </a:r>
          </a:p>
          <a:p>
            <a:pPr lvl="1"/>
            <a:r>
              <a:rPr lang="en-US" dirty="0"/>
              <a:t>We can view as we replace z with a NIL in RBT</a:t>
            </a:r>
          </a:p>
          <a:p>
            <a:r>
              <a:rPr lang="en-US" dirty="0"/>
              <a:t>If z has one child in BST, we replace z with its child</a:t>
            </a:r>
          </a:p>
          <a:p>
            <a:pPr lvl="1"/>
            <a:r>
              <a:rPr lang="en-US" dirty="0"/>
              <a:t>We can view we replace z with its child in RBT</a:t>
            </a:r>
          </a:p>
          <a:p>
            <a:r>
              <a:rPr lang="en-US" dirty="0"/>
              <a:t>If z has two children, we find its successor, move it to z and do transplant</a:t>
            </a:r>
          </a:p>
          <a:p>
            <a:pPr lvl="1"/>
            <a:r>
              <a:rPr lang="en-US" dirty="0"/>
              <a:t>We can view we change the value of z to its successor and remove the successor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7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37908-22C5-A3AD-3E87-8F0B3A0B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AAC5-DAC6-2DCD-6528-F75D3EE2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ED93F-8851-64FB-4D8D-58C9E2D5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81" y="712094"/>
            <a:ext cx="8377238" cy="4002881"/>
          </a:xfrm>
        </p:spPr>
        <p:txBody>
          <a:bodyPr/>
          <a:lstStyle/>
          <a:p>
            <a:r>
              <a:rPr lang="en-US" dirty="0"/>
              <a:t>In BST deletion, if z is leaf, we just delete it.</a:t>
            </a:r>
          </a:p>
          <a:p>
            <a:pPr lvl="1"/>
            <a:r>
              <a:rPr lang="en-US" dirty="0"/>
              <a:t>We can view as we replace z with a NIL in RBT</a:t>
            </a:r>
          </a:p>
          <a:p>
            <a:r>
              <a:rPr lang="en-US" dirty="0"/>
              <a:t>If z has one child in BST, we replace z with its child</a:t>
            </a:r>
          </a:p>
          <a:p>
            <a:pPr lvl="1"/>
            <a:r>
              <a:rPr lang="en-US" dirty="0"/>
              <a:t>We can view we replace z with its child in RBT</a:t>
            </a:r>
          </a:p>
          <a:p>
            <a:r>
              <a:rPr lang="en-US" dirty="0"/>
              <a:t>If z has two children, we find its successor, move it to z and clear the remaining</a:t>
            </a:r>
          </a:p>
          <a:p>
            <a:pPr lvl="1"/>
            <a:r>
              <a:rPr lang="en-US" dirty="0"/>
              <a:t>We can view we change the key of z to its successor and do transplant</a:t>
            </a:r>
          </a:p>
          <a:p>
            <a:r>
              <a:rPr lang="en-US" dirty="0"/>
              <a:t>In all the cases, the key change do not make difference</a:t>
            </a:r>
          </a:p>
          <a:p>
            <a:r>
              <a:rPr lang="en-US" dirty="0"/>
              <a:t>We need to find which cases raise problems in the coloring</a:t>
            </a:r>
          </a:p>
          <a:p>
            <a:r>
              <a:rPr lang="en-US" dirty="0"/>
              <a:t>We can just consider what is the color of the removed 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1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E875-C438-07AC-70F8-50EDD678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only the black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2E9A5-ED58-FBDD-C88B-89310C80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4: If a node is red, then both its children are black</a:t>
            </a:r>
          </a:p>
          <a:p>
            <a:r>
              <a:rPr lang="en-US" dirty="0"/>
              <a:t>Rule 5: For each node, all simple path from the node to descendant leaves contains the same number of black nodes</a:t>
            </a:r>
          </a:p>
          <a:p>
            <a:endParaRPr lang="en-US" dirty="0"/>
          </a:p>
          <a:p>
            <a:r>
              <a:rPr lang="en-US" dirty="0"/>
              <a:t>Observe the case, if we are removing a red node, do we need to change anything?</a:t>
            </a:r>
          </a:p>
          <a:p>
            <a:endParaRPr lang="en-US" dirty="0"/>
          </a:p>
          <a:p>
            <a:r>
              <a:rPr lang="en-US" dirty="0"/>
              <a:t>In BST deletion, if z is leaf, we just delete it.</a:t>
            </a:r>
          </a:p>
          <a:p>
            <a:pPr lvl="1"/>
            <a:r>
              <a:rPr lang="en-US" dirty="0"/>
              <a:t>We can view as we replace z with a NIL in RBT</a:t>
            </a:r>
          </a:p>
          <a:p>
            <a:r>
              <a:rPr lang="en-US" dirty="0"/>
              <a:t>No.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2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1D67-A594-E456-C25B-69940359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 the NIL nodes for simplicity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786F-67D0-4912-3E3B-DDB6683F1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leaf nodes are NIL. In illustration and implementation, we can simplify it: in homework and we can omit NIL in drawing, but we need to remember they are still there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E5A75-CFB6-DCBB-FEC6-5984CED1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97" y="1663700"/>
            <a:ext cx="5930900" cy="181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30B0A-65E2-F3B9-6BAE-766769CF5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697" y="3606800"/>
            <a:ext cx="5727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8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36E8-5065-E97C-1184-34BAB4AA4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D51C-DE75-F825-7B5F-9E4D9783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only the black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7D99-2B17-A9E0-B360-1B0870D0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4: If a node is red, then both its children are black</a:t>
            </a:r>
          </a:p>
          <a:p>
            <a:r>
              <a:rPr lang="en-US" dirty="0"/>
              <a:t>Rule 5: For each node, all simple path from the node to descendant leaves contains the same number of black nodes</a:t>
            </a:r>
          </a:p>
          <a:p>
            <a:endParaRPr lang="en-US" dirty="0"/>
          </a:p>
          <a:p>
            <a:r>
              <a:rPr lang="en-US" dirty="0"/>
              <a:t>Observe the case, if we are removing a red node, do we need to change anything?</a:t>
            </a:r>
          </a:p>
          <a:p>
            <a:endParaRPr lang="en-US" dirty="0"/>
          </a:p>
          <a:p>
            <a:r>
              <a:rPr lang="en-US" dirty="0"/>
              <a:t>If z has one child in BST, we replace z with its child</a:t>
            </a:r>
          </a:p>
          <a:p>
            <a:pPr lvl="1"/>
            <a:r>
              <a:rPr lang="en-US" dirty="0"/>
              <a:t>We can view we replace z with its child in RBT</a:t>
            </a:r>
          </a:p>
          <a:p>
            <a:r>
              <a:rPr lang="en-US" dirty="0"/>
              <a:t>No. If z is red, it must either has two black children or two NIL leaves.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0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E6F3-5BA1-13B5-A36F-437785234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EF55-798B-167E-72E5-8CAABB39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only the black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E182-1C50-5F6D-86D5-5AEC4922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4: If a node is red, then both its children are black</a:t>
            </a:r>
          </a:p>
          <a:p>
            <a:r>
              <a:rPr lang="en-US" dirty="0"/>
              <a:t>Rule 5: For each node, all simple path from the node to descendant leaves contains the same number of black nodes</a:t>
            </a:r>
          </a:p>
          <a:p>
            <a:endParaRPr lang="en-US" dirty="0"/>
          </a:p>
          <a:p>
            <a:r>
              <a:rPr lang="en-US" dirty="0"/>
              <a:t>Observe the case, if we are removing a red node, do we need to change anything?</a:t>
            </a:r>
          </a:p>
          <a:p>
            <a:r>
              <a:rPr lang="en-US" dirty="0"/>
              <a:t>If z has two children, we find its successor, move it to z and transplant</a:t>
            </a:r>
          </a:p>
          <a:p>
            <a:pPr lvl="1"/>
            <a:r>
              <a:rPr lang="en-US" dirty="0"/>
              <a:t>We can view we change the key of z to its successor y and remove the y</a:t>
            </a:r>
          </a:p>
          <a:p>
            <a:r>
              <a:rPr lang="en-US" dirty="0"/>
              <a:t>No. y is successor so it at most has one child. But if y is red, it has to have two </a:t>
            </a:r>
            <a:r>
              <a:rPr lang="en-US"/>
              <a:t>black children or two NIL.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1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236F-F2C8-994E-B3F1-2F0F6A6D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FIXUP on removing a black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9975-3107-D5A0-C76C-99EE72CC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3373053" cy="4002881"/>
          </a:xfrm>
        </p:spPr>
        <p:txBody>
          <a:bodyPr/>
          <a:lstStyle/>
          <a:p>
            <a:r>
              <a:rPr lang="en-US" dirty="0"/>
              <a:t>Think in the process we always ends up in replacing one node with another</a:t>
            </a:r>
          </a:p>
          <a:p>
            <a:r>
              <a:rPr lang="en-US" dirty="0"/>
              <a:t>Do FIXUP at the node taking the place if the removed one is black</a:t>
            </a:r>
          </a:p>
          <a:p>
            <a:pPr marL="122237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18D3C-951E-C8F3-93B6-B8E04294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03" y="557226"/>
            <a:ext cx="5207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91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2732-F14D-5EFF-2DB0-8CDC4699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 delete: possible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7B10-4472-6DBB-F95B-ACE25CDE9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if the node x is red, just change it black and we are done</a:t>
            </a:r>
          </a:p>
          <a:p>
            <a:pPr lvl="1"/>
            <a:r>
              <a:rPr lang="en-US" dirty="0"/>
              <a:t>Case 0</a:t>
            </a:r>
          </a:p>
          <a:p>
            <a:r>
              <a:rPr lang="en-US" dirty="0"/>
              <a:t>If node x is black, we need 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en-US" dirty="0"/>
              <a:t> case by case</a:t>
            </a:r>
          </a:p>
          <a:p>
            <a:pPr lvl="1"/>
            <a:r>
              <a:rPr lang="en-US" dirty="0"/>
              <a:t>We need to restore the </a:t>
            </a:r>
            <a:r>
              <a:rPr lang="en-US" i="1" dirty="0"/>
              <a:t>original</a:t>
            </a:r>
            <a:r>
              <a:rPr lang="en-US" dirty="0"/>
              <a:t> black height</a:t>
            </a:r>
          </a:p>
        </p:txBody>
      </p:sp>
      <p:pic>
        <p:nvPicPr>
          <p:cNvPr id="1026" name="Picture 2" descr="violate">
            <a:extLst>
              <a:ext uri="{FF2B5EF4-FFF2-40B4-BE49-F238E27FC236}">
                <a16:creationId xmlns:a16="http://schemas.microsoft.com/office/drawing/2014/main" id="{CA35D791-EC76-8F01-47DD-2A53D5CD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7" y="2563993"/>
            <a:ext cx="3674708" cy="11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olate">
            <a:extLst>
              <a:ext uri="{FF2B5EF4-FFF2-40B4-BE49-F238E27FC236}">
                <a16:creationId xmlns:a16="http://schemas.microsoft.com/office/drawing/2014/main" id="{A62DBFB5-9DFD-BFE5-A921-EF06FE8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46" y="2448972"/>
            <a:ext cx="4195396" cy="19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07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4D10-EDBA-A572-3207-D6B84F74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cases in FIXUP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B677-B481-B4EE-FACE-69675DDA9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x is black, we have four cases depending on its sibling</a:t>
            </a:r>
          </a:p>
          <a:p>
            <a:r>
              <a:rPr lang="en-US" dirty="0"/>
              <a:t>White </a:t>
            </a:r>
            <a:r>
              <a:rPr lang="en-US"/>
              <a:t>means its color </a:t>
            </a:r>
            <a:r>
              <a:rPr lang="en-US" dirty="0"/>
              <a:t>does not matter</a:t>
            </a:r>
          </a:p>
        </p:txBody>
      </p:sp>
      <p:pic>
        <p:nvPicPr>
          <p:cNvPr id="2050" name="Picture 2" descr="original">
            <a:extLst>
              <a:ext uri="{FF2B5EF4-FFF2-40B4-BE49-F238E27FC236}">
                <a16:creationId xmlns:a16="http://schemas.microsoft.com/office/drawing/2014/main" id="{3D5A8EF8-8E5D-0D11-4954-FE0A791A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8" y="2752825"/>
            <a:ext cx="3430171" cy="11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cases">
            <a:extLst>
              <a:ext uri="{FF2B5EF4-FFF2-40B4-BE49-F238E27FC236}">
                <a16:creationId xmlns:a16="http://schemas.microsoft.com/office/drawing/2014/main" id="{63E28D1F-45B0-0DAF-D5ED-1713DC75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5984"/>
            <a:ext cx="3409181" cy="27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43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FE26-88DC-1BAE-2301-AB699F78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x’s sibling is 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22D17-D096-9B14-9BE9-33571ACB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case, we haven’t fixed anything.</a:t>
            </a:r>
          </a:p>
          <a:p>
            <a:r>
              <a:rPr lang="en-US" dirty="0"/>
              <a:t>The problem is convert to the other cases</a:t>
            </a:r>
          </a:p>
        </p:txBody>
      </p:sp>
      <p:pic>
        <p:nvPicPr>
          <p:cNvPr id="3074" name="Picture 2" descr="case1">
            <a:extLst>
              <a:ext uri="{FF2B5EF4-FFF2-40B4-BE49-F238E27FC236}">
                <a16:creationId xmlns:a16="http://schemas.microsoft.com/office/drawing/2014/main" id="{6220EE46-E13A-EC53-A578-AFDF0568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2817816"/>
            <a:ext cx="6554804" cy="17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09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87E9-1DD4-E9C1-2986-33342C78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5AE4-44B2-868C-177A-F382197B3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x’s sibling w is black, and both of w’s children are black</a:t>
            </a:r>
          </a:p>
          <a:p>
            <a:r>
              <a:rPr lang="en-US" dirty="0"/>
              <a:t>w is colored red and the x now pointing to its original parent</a:t>
            </a:r>
          </a:p>
          <a:p>
            <a:r>
              <a:rPr lang="en-US" dirty="0"/>
              <a:t>We can do a FIXUP again</a:t>
            </a:r>
          </a:p>
        </p:txBody>
      </p:sp>
      <p:pic>
        <p:nvPicPr>
          <p:cNvPr id="4098" name="Picture 2" descr="case2">
            <a:extLst>
              <a:ext uri="{FF2B5EF4-FFF2-40B4-BE49-F238E27FC236}">
                <a16:creationId xmlns:a16="http://schemas.microsoft.com/office/drawing/2014/main" id="{25C2E304-0B08-18EE-9DEB-EC9FF2B8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84" y="2571750"/>
            <a:ext cx="6267049" cy="22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38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37ADE-D695-2B49-1A5B-0DE468ABF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F98D-9060-949F-DC1B-F230FA40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69E36-D1B9-3D1C-D6C7-DBF69E0B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x’s sibling w is black, w’s left child is red, w’s right child is black</a:t>
            </a:r>
          </a:p>
          <a:p>
            <a:r>
              <a:rPr lang="en-US" dirty="0"/>
              <a:t>Coloring D to black and E to red, then do a right rotation at E</a:t>
            </a:r>
          </a:p>
          <a:p>
            <a:r>
              <a:rPr lang="en-US" dirty="0"/>
              <a:t>The result of case 3 goes directly to case 4</a:t>
            </a:r>
          </a:p>
        </p:txBody>
      </p:sp>
      <p:pic>
        <p:nvPicPr>
          <p:cNvPr id="5122" name="Picture 2" descr="case3">
            <a:extLst>
              <a:ext uri="{FF2B5EF4-FFF2-40B4-BE49-F238E27FC236}">
                <a16:creationId xmlns:a16="http://schemas.microsoft.com/office/drawing/2014/main" id="{8689B8A7-6622-0147-03DC-8C106515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4" y="2440645"/>
            <a:ext cx="7316152" cy="22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71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ECF62-80B2-BDF3-AF58-E7E7B1F61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4320-EA91-20F2-8389-3A9E00C0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97E60-4331-F84B-CDC8-31FC75F3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x’s sibling w is black, w’s right child is red</a:t>
            </a:r>
          </a:p>
          <a:p>
            <a:r>
              <a:rPr lang="en-US" dirty="0"/>
              <a:t>Coloring E to the color of C</a:t>
            </a:r>
          </a:p>
          <a:p>
            <a:r>
              <a:rPr lang="en-US" dirty="0"/>
              <a:t>Coloring C to black</a:t>
            </a:r>
          </a:p>
          <a:p>
            <a:r>
              <a:rPr lang="en-US" dirty="0"/>
              <a:t>Then do a left rotation on C</a:t>
            </a:r>
          </a:p>
          <a:p>
            <a:r>
              <a:rPr lang="en-US" dirty="0"/>
              <a:t>We can do a FIXUP again</a:t>
            </a:r>
          </a:p>
        </p:txBody>
      </p:sp>
      <p:pic>
        <p:nvPicPr>
          <p:cNvPr id="6146" name="Picture 2" descr="case4">
            <a:extLst>
              <a:ext uri="{FF2B5EF4-FFF2-40B4-BE49-F238E27FC236}">
                <a16:creationId xmlns:a16="http://schemas.microsoft.com/office/drawing/2014/main" id="{CA9E69E8-7C85-4D1C-13D0-EBD241BB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7" y="2721722"/>
            <a:ext cx="6805061" cy="19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68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29309-4ABF-D2A5-73D5-27BC619F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loop between four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F87D-E53E-B504-4231-94795F8C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1 and 3 will be transferred to case 2 or 4 in 1 or 2 steps</a:t>
            </a:r>
          </a:p>
          <a:p>
            <a:r>
              <a:rPr lang="en-US" dirty="0"/>
              <a:t>Case 2 and 4 will always move the current node upper by one level</a:t>
            </a:r>
          </a:p>
          <a:p>
            <a:r>
              <a:rPr lang="en-US" dirty="0"/>
              <a:t>The termination is  O(log n)</a:t>
            </a:r>
          </a:p>
        </p:txBody>
      </p:sp>
      <p:pic>
        <p:nvPicPr>
          <p:cNvPr id="8194" name="Picture 2" descr="flow">
            <a:extLst>
              <a:ext uri="{FF2B5EF4-FFF2-40B4-BE49-F238E27FC236}">
                <a16:creationId xmlns:a16="http://schemas.microsoft.com/office/drawing/2014/main" id="{FC3FFF06-2C68-C50E-C838-0DBF949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17" y="2098307"/>
            <a:ext cx="2619699" cy="29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8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Red-Black Trees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All red-black trees with </a:t>
            </a:r>
            <a:r>
              <a:rPr lang="en-US" altLang="en-US">
                <a:latin typeface="Times New Roman" pitchFamily="18" charset="0"/>
                <a:cs typeface="Arial" charset="0"/>
              </a:rPr>
              <a:t>1</a:t>
            </a:r>
            <a:r>
              <a:rPr lang="en-US" altLang="en-US">
                <a:latin typeface="Arial" charset="0"/>
                <a:cs typeface="Arial" charset="0"/>
              </a:rPr>
              <a:t>, </a:t>
            </a:r>
            <a:r>
              <a:rPr lang="en-US" altLang="en-US">
                <a:latin typeface="Times New Roman" pitchFamily="18" charset="0"/>
                <a:cs typeface="Arial" charset="0"/>
              </a:rPr>
              <a:t>2</a:t>
            </a:r>
            <a:r>
              <a:rPr lang="en-US" altLang="en-US">
                <a:latin typeface="Arial" charset="0"/>
                <a:cs typeface="Arial" charset="0"/>
              </a:rPr>
              <a:t>, </a:t>
            </a:r>
            <a:r>
              <a:rPr lang="en-US" altLang="en-US">
                <a:latin typeface="Times New Roman" pitchFamily="18" charset="0"/>
                <a:cs typeface="Arial" charset="0"/>
              </a:rPr>
              <a:t>3</a:t>
            </a:r>
            <a:r>
              <a:rPr lang="en-US" altLang="en-US">
                <a:latin typeface="Arial" charset="0"/>
                <a:cs typeface="Arial" charset="0"/>
              </a:rPr>
              <a:t>, and </a:t>
            </a:r>
            <a:r>
              <a:rPr lang="en-US" altLang="en-US">
                <a:latin typeface="Times New Roman" pitchFamily="18" charset="0"/>
                <a:cs typeface="Arial" charset="0"/>
              </a:rPr>
              <a:t>4</a:t>
            </a:r>
            <a:r>
              <a:rPr lang="en-US" altLang="en-US">
                <a:latin typeface="Arial" charset="0"/>
                <a:cs typeface="Arial" charset="0"/>
              </a:rPr>
              <a:t> nodes:</a:t>
            </a:r>
          </a:p>
        </p:txBody>
      </p:sp>
      <p:pic>
        <p:nvPicPr>
          <p:cNvPr id="18436" name="Picture 4" descr="r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0" y="1653778"/>
            <a:ext cx="4426744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72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B517-EF88-CD24-CF40-A8327615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FIXUP</a:t>
            </a:r>
          </a:p>
        </p:txBody>
      </p:sp>
      <p:pic>
        <p:nvPicPr>
          <p:cNvPr id="9218" name="Picture 2" descr="example">
            <a:extLst>
              <a:ext uri="{FF2B5EF4-FFF2-40B4-BE49-F238E27FC236}">
                <a16:creationId xmlns:a16="http://schemas.microsoft.com/office/drawing/2014/main" id="{22F7C298-6A2D-493E-082A-1B5E2A58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64" y="1472665"/>
            <a:ext cx="4178207" cy="35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9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Red-Black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All red-black trees with </a:t>
            </a:r>
            <a:r>
              <a:rPr lang="en-US" altLang="en-US">
                <a:latin typeface="Times New Roman" pitchFamily="18" charset="0"/>
                <a:cs typeface="Arial" charset="0"/>
              </a:rPr>
              <a:t>5</a:t>
            </a:r>
            <a:r>
              <a:rPr lang="en-US" altLang="en-US">
                <a:latin typeface="Arial" charset="0"/>
                <a:cs typeface="Arial" charset="0"/>
              </a:rPr>
              <a:t> and </a:t>
            </a:r>
            <a:r>
              <a:rPr lang="en-US" altLang="en-US">
                <a:latin typeface="Times New Roman" pitchFamily="18" charset="0"/>
                <a:cs typeface="Arial" charset="0"/>
              </a:rPr>
              <a:t>6</a:t>
            </a:r>
            <a:r>
              <a:rPr lang="en-US" altLang="en-US">
                <a:latin typeface="Arial" charset="0"/>
                <a:cs typeface="Arial" charset="0"/>
              </a:rPr>
              <a:t> nodes:</a:t>
            </a:r>
          </a:p>
        </p:txBody>
      </p:sp>
      <p:pic>
        <p:nvPicPr>
          <p:cNvPr id="19460" name="Picture 5" descr="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1491853"/>
            <a:ext cx="3292078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r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2790825"/>
            <a:ext cx="3401616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32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Red-Black Trees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All red-black trees with seven nodes—most are shallow:</a:t>
            </a:r>
          </a:p>
        </p:txBody>
      </p:sp>
      <p:pic>
        <p:nvPicPr>
          <p:cNvPr id="20484" name="Picture 15" descr="r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545432"/>
            <a:ext cx="5074444" cy="2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2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217F-15D4-A773-46A6-6E72EADB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search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63C81-85EC-825C-E44B-8BBA898C6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searching a BST is O(h)</a:t>
                </a:r>
              </a:p>
              <a:p>
                <a:r>
                  <a:rPr lang="en-US" dirty="0"/>
                  <a:t>We want to know the relation between h and n</a:t>
                </a:r>
              </a:p>
              <a:p>
                <a:r>
                  <a:rPr lang="en-US" dirty="0"/>
                  <a:t>Let </a:t>
                </a:r>
                <a:r>
                  <a:rPr lang="en-US" i="1" dirty="0"/>
                  <a:t>x</a:t>
                </a:r>
                <a:r>
                  <a:rPr lang="en-US" dirty="0"/>
                  <a:t> be the root of a red-black subtree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the black-height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(# of black nodes not including leaves</a:t>
                </a:r>
              </a:p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dirty="0"/>
                  <a:t>and therefore x is just a NIL, contains 0 nodes</a:t>
                </a:r>
              </a:p>
              <a:p>
                <a:r>
                  <a:rPr lang="en-US" dirty="0"/>
                  <a:t>Hypothesis: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at least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nodes</a:t>
                </a:r>
              </a:p>
              <a:p>
                <a:r>
                  <a:rPr lang="en-US" dirty="0"/>
                  <a:t>We find that x has been an internal node and has two children (the children can be a leaf NIL)</a:t>
                </a:r>
              </a:p>
              <a:p>
                <a:r>
                  <a:rPr lang="en-US" dirty="0"/>
                  <a:t>For a black child, its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red child, its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in general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63C81-85EC-825C-E44B-8BBA898C6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t="-949" b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17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E3CF-90B4-2439-1F76-83FFFF3D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search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5AA44-25F3-D41F-46C7-7F437987B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if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subtree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nodes</a:t>
                </a:r>
              </a:p>
              <a:p>
                <a:r>
                  <a:rPr lang="en-US" dirty="0"/>
                  <a:t>The x subtree contains at least the two children subtree and itself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+ 1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+ 1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black-height of a red-black tree is at least half of the height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and 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Therefore, searching red-black tree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can find the tight worst-case number of nodes by constructing a worst-case scenario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5AA44-25F3-D41F-46C7-7F437987B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t="-949" b="-6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46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26|20.7|3.4|17.6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|17.6|4.7|11.3|15.8|2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44.7|116.2|88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0.8|39.2|51.9|75.1|19.7|18.3|1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3.9|16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|6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7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5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25.1|60.8|49.7|15.2|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38.6|15.3|37|2.6|20.6|144.4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10.8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102.2|6.1|3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5.3|8.2|81|19.4|27|23.6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|13|2.4|10.8|25.5|2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6.6|10.1|26.1"/>
</p:tagLst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schemas.microsoft.com/office/2006/documentManagement/types"/>
    <ds:schemaRef ds:uri="http://purl.org/dc/elements/1.1/"/>
    <ds:schemaRef ds:uri="4a08b04d-8ebe-4265-937d-4e4b30a5ac1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437038a-0621-43b5-84c8-213086020de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41210</TotalTime>
  <Words>2175</Words>
  <Application>Microsoft Macintosh PowerPoint</Application>
  <PresentationFormat>On-screen Show (16:9)</PresentationFormat>
  <Paragraphs>278</Paragraphs>
  <Slides>50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Arial Black</vt:lpstr>
      <vt:lpstr>Cambria Math</vt:lpstr>
      <vt:lpstr>Helvetica Neue</vt:lpstr>
      <vt:lpstr>Times New Roman</vt:lpstr>
      <vt:lpstr>Wingdings</vt:lpstr>
      <vt:lpstr>Layer Assignment for Timing Closure</vt:lpstr>
      <vt:lpstr>Lecture 9:  Red-black tree</vt:lpstr>
      <vt:lpstr>Balanced binary search tree</vt:lpstr>
      <vt:lpstr>Rules for RB trees</vt:lpstr>
      <vt:lpstr>Omit the NIL nodes for simplicity</vt:lpstr>
      <vt:lpstr>Red-Black Trees</vt:lpstr>
      <vt:lpstr>Red-Black Trees</vt:lpstr>
      <vt:lpstr>Red-Black Trees</vt:lpstr>
      <vt:lpstr>What is the search complexity</vt:lpstr>
      <vt:lpstr>What is the search complexity</vt:lpstr>
      <vt:lpstr>Insert</vt:lpstr>
      <vt:lpstr>Insert case 0</vt:lpstr>
      <vt:lpstr>Insert case 0</vt:lpstr>
      <vt:lpstr>Insert with recoloring</vt:lpstr>
      <vt:lpstr>Insert with recoloring from bottom-up</vt:lpstr>
      <vt:lpstr>Insert with rotations</vt:lpstr>
      <vt:lpstr>Insert with rotations</vt:lpstr>
      <vt:lpstr>Insert with rotations</vt:lpstr>
      <vt:lpstr>Insert with rotations</vt:lpstr>
      <vt:lpstr>Shall we go to the next iteration for fixup?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Examples of Insertions</vt:lpstr>
      <vt:lpstr>Run time complexity of RB insert</vt:lpstr>
      <vt:lpstr>RB delete</vt:lpstr>
      <vt:lpstr>RB delete</vt:lpstr>
      <vt:lpstr>Consider only the black case</vt:lpstr>
      <vt:lpstr>Consider only the black case</vt:lpstr>
      <vt:lpstr>Consider only the black case</vt:lpstr>
      <vt:lpstr>FIXUP on removing a black node</vt:lpstr>
      <vt:lpstr>RB delete: possible errors</vt:lpstr>
      <vt:lpstr>Four cases in FIXUP</vt:lpstr>
      <vt:lpstr>Case 1: x’s sibling is red</vt:lpstr>
      <vt:lpstr>Case 2 </vt:lpstr>
      <vt:lpstr>Case 3 </vt:lpstr>
      <vt:lpstr>Case 4 </vt:lpstr>
      <vt:lpstr>A loop between four cases</vt:lpstr>
      <vt:lpstr>Example of FIXUP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1146</cp:revision>
  <cp:lastPrinted>2022-09-13T23:51:23Z</cp:lastPrinted>
  <dcterms:created xsi:type="dcterms:W3CDTF">2007-09-23T17:35:11Z</dcterms:created>
  <dcterms:modified xsi:type="dcterms:W3CDTF">2024-02-05T10:49:13Z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